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87" r:id="rId4"/>
    <p:sldId id="257" r:id="rId5"/>
    <p:sldId id="269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4" r:id="rId23"/>
    <p:sldId id="283" r:id="rId24"/>
    <p:sldId id="282" r:id="rId25"/>
    <p:sldId id="285" r:id="rId26"/>
    <p:sldId id="286" r:id="rId27"/>
    <p:sldId id="288" r:id="rId28"/>
    <p:sldId id="289" r:id="rId29"/>
    <p:sldId id="291" r:id="rId30"/>
    <p:sldId id="292" r:id="rId31"/>
    <p:sldId id="258" r:id="rId32"/>
    <p:sldId id="259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11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E4EA2E-E510-4515-860D-94ABAB72D5B9}" v="29" dt="2023-11-22T23:24:00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3" autoAdjust="0"/>
    <p:restoredTop sz="94660"/>
  </p:normalViewPr>
  <p:slideViewPr>
    <p:cSldViewPr snapToGrid="0">
      <p:cViewPr>
        <p:scale>
          <a:sx n="100" d="100"/>
          <a:sy n="100" d="100"/>
        </p:scale>
        <p:origin x="30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Gilbert" userId="2403ec6af305d8db" providerId="LiveId" clId="{89E4EA2E-E510-4515-860D-94ABAB72D5B9}"/>
    <pc:docChg chg="custSel addSld delSld modSld sldOrd">
      <pc:chgData name="Neil Gilbert" userId="2403ec6af305d8db" providerId="LiveId" clId="{89E4EA2E-E510-4515-860D-94ABAB72D5B9}" dt="2023-11-22T23:24:25.648" v="470" actId="20577"/>
      <pc:docMkLst>
        <pc:docMk/>
      </pc:docMkLst>
      <pc:sldChg chg="modSp mod">
        <pc:chgData name="Neil Gilbert" userId="2403ec6af305d8db" providerId="LiveId" clId="{89E4EA2E-E510-4515-860D-94ABAB72D5B9}" dt="2023-11-22T23:22:27.140" v="335" actId="20577"/>
        <pc:sldMkLst>
          <pc:docMk/>
          <pc:sldMk cId="2814707666" sldId="256"/>
        </pc:sldMkLst>
        <pc:spChg chg="mod">
          <ac:chgData name="Neil Gilbert" userId="2403ec6af305d8db" providerId="LiveId" clId="{89E4EA2E-E510-4515-860D-94ABAB72D5B9}" dt="2023-11-22T23:22:12.058" v="284" actId="20577"/>
          <ac:spMkLst>
            <pc:docMk/>
            <pc:sldMk cId="2814707666" sldId="256"/>
            <ac:spMk id="2" creationId="{9EB70AE0-87FD-698D-6AF4-87D9A97CA10A}"/>
          </ac:spMkLst>
        </pc:spChg>
        <pc:spChg chg="mod">
          <ac:chgData name="Neil Gilbert" userId="2403ec6af305d8db" providerId="LiveId" clId="{89E4EA2E-E510-4515-860D-94ABAB72D5B9}" dt="2023-11-22T23:22:27.140" v="335" actId="20577"/>
          <ac:spMkLst>
            <pc:docMk/>
            <pc:sldMk cId="2814707666" sldId="256"/>
            <ac:spMk id="3" creationId="{726216CF-16F0-ED42-CC46-E4D8848E1F97}"/>
          </ac:spMkLst>
        </pc:spChg>
      </pc:sldChg>
      <pc:sldChg chg="del">
        <pc:chgData name="Neil Gilbert" userId="2403ec6af305d8db" providerId="LiveId" clId="{89E4EA2E-E510-4515-860D-94ABAB72D5B9}" dt="2023-11-22T23:17:17.543" v="193" actId="47"/>
        <pc:sldMkLst>
          <pc:docMk/>
          <pc:sldMk cId="3530569124" sldId="260"/>
        </pc:sldMkLst>
      </pc:sldChg>
      <pc:sldChg chg="delSp modSp add mod ord">
        <pc:chgData name="Neil Gilbert" userId="2403ec6af305d8db" providerId="LiveId" clId="{89E4EA2E-E510-4515-860D-94ABAB72D5B9}" dt="2023-11-22T23:13:02.647" v="4"/>
        <pc:sldMkLst>
          <pc:docMk/>
          <pc:sldMk cId="1863570431" sldId="287"/>
        </pc:sldMkLst>
        <pc:spChg chg="del mod">
          <ac:chgData name="Neil Gilbert" userId="2403ec6af305d8db" providerId="LiveId" clId="{89E4EA2E-E510-4515-860D-94ABAB72D5B9}" dt="2023-11-22T23:13:00.360" v="2" actId="478"/>
          <ac:spMkLst>
            <pc:docMk/>
            <pc:sldMk cId="1863570431" sldId="287"/>
            <ac:spMk id="4" creationId="{651FC54A-6C1C-4B5D-E6A8-D0C6259CDAF6}"/>
          </ac:spMkLst>
        </pc:spChg>
        <pc:spChg chg="mod">
          <ac:chgData name="Neil Gilbert" userId="2403ec6af305d8db" providerId="LiveId" clId="{89E4EA2E-E510-4515-860D-94ABAB72D5B9}" dt="2023-11-22T23:12:58.789" v="1" actId="478"/>
          <ac:spMkLst>
            <pc:docMk/>
            <pc:sldMk cId="1863570431" sldId="287"/>
            <ac:spMk id="7" creationId="{768DF98A-0718-D3C8-FC60-3876B686309B}"/>
          </ac:spMkLst>
        </pc:spChg>
        <pc:grpChg chg="del mod">
          <ac:chgData name="Neil Gilbert" userId="2403ec6af305d8db" providerId="LiveId" clId="{89E4EA2E-E510-4515-860D-94ABAB72D5B9}" dt="2023-11-22T23:12:58.789" v="1" actId="478"/>
          <ac:grpSpMkLst>
            <pc:docMk/>
            <pc:sldMk cId="1863570431" sldId="287"/>
            <ac:grpSpMk id="6" creationId="{92CD309F-86C5-A0FA-4D39-F55FF1C25C38}"/>
          </ac:grpSpMkLst>
        </pc:grpChg>
        <pc:grpChg chg="mod">
          <ac:chgData name="Neil Gilbert" userId="2403ec6af305d8db" providerId="LiveId" clId="{89E4EA2E-E510-4515-860D-94ABAB72D5B9}" dt="2023-11-22T23:12:58.789" v="1" actId="478"/>
          <ac:grpSpMkLst>
            <pc:docMk/>
            <pc:sldMk cId="1863570431" sldId="287"/>
            <ac:grpSpMk id="8" creationId="{7E48C500-D0C9-F0BC-B217-321153230098}"/>
          </ac:grpSpMkLst>
        </pc:grpChg>
        <pc:picChg chg="mod">
          <ac:chgData name="Neil Gilbert" userId="2403ec6af305d8db" providerId="LiveId" clId="{89E4EA2E-E510-4515-860D-94ABAB72D5B9}" dt="2023-11-22T23:12:58.789" v="1" actId="478"/>
          <ac:picMkLst>
            <pc:docMk/>
            <pc:sldMk cId="1863570431" sldId="287"/>
            <ac:picMk id="5" creationId="{147743B1-91F5-EC48-BDB2-78D01C912901}"/>
          </ac:picMkLst>
        </pc:picChg>
        <pc:picChg chg="del">
          <ac:chgData name="Neil Gilbert" userId="2403ec6af305d8db" providerId="LiveId" clId="{89E4EA2E-E510-4515-860D-94ABAB72D5B9}" dt="2023-11-22T23:12:58.789" v="1" actId="478"/>
          <ac:picMkLst>
            <pc:docMk/>
            <pc:sldMk cId="1863570431" sldId="287"/>
            <ac:picMk id="1026" creationId="{F6708B4A-2FB2-FD25-8688-752DB2E94224}"/>
          </ac:picMkLst>
        </pc:picChg>
      </pc:sldChg>
      <pc:sldChg chg="modSp add mod">
        <pc:chgData name="Neil Gilbert" userId="2403ec6af305d8db" providerId="LiveId" clId="{89E4EA2E-E510-4515-860D-94ABAB72D5B9}" dt="2023-11-22T23:13:43.719" v="51" actId="20577"/>
        <pc:sldMkLst>
          <pc:docMk/>
          <pc:sldMk cId="2478585946" sldId="288"/>
        </pc:sldMkLst>
        <pc:spChg chg="mod">
          <ac:chgData name="Neil Gilbert" userId="2403ec6af305d8db" providerId="LiveId" clId="{89E4EA2E-E510-4515-860D-94ABAB72D5B9}" dt="2023-11-22T23:13:43.719" v="51" actId="20577"/>
          <ac:spMkLst>
            <pc:docMk/>
            <pc:sldMk cId="2478585946" sldId="288"/>
            <ac:spMk id="2" creationId="{DD12B4D9-2530-C2E6-DC31-A45AB3EF2DC6}"/>
          </ac:spMkLst>
        </pc:spChg>
      </pc:sldChg>
      <pc:sldChg chg="addSp new mod">
        <pc:chgData name="Neil Gilbert" userId="2403ec6af305d8db" providerId="LiveId" clId="{89E4EA2E-E510-4515-860D-94ABAB72D5B9}" dt="2023-11-22T23:14:12.549" v="53" actId="22"/>
        <pc:sldMkLst>
          <pc:docMk/>
          <pc:sldMk cId="1256619465" sldId="289"/>
        </pc:sldMkLst>
        <pc:picChg chg="add">
          <ac:chgData name="Neil Gilbert" userId="2403ec6af305d8db" providerId="LiveId" clId="{89E4EA2E-E510-4515-860D-94ABAB72D5B9}" dt="2023-11-22T23:14:12.549" v="53" actId="22"/>
          <ac:picMkLst>
            <pc:docMk/>
            <pc:sldMk cId="1256619465" sldId="289"/>
            <ac:picMk id="3" creationId="{D157BECC-840D-B833-6CB8-B4667864161D}"/>
          </ac:picMkLst>
        </pc:picChg>
      </pc:sldChg>
      <pc:sldChg chg="addSp modSp new del mod">
        <pc:chgData name="Neil Gilbert" userId="2403ec6af305d8db" providerId="LiveId" clId="{89E4EA2E-E510-4515-860D-94ABAB72D5B9}" dt="2023-11-22T23:15:46.802" v="128" actId="47"/>
        <pc:sldMkLst>
          <pc:docMk/>
          <pc:sldMk cId="2727418532" sldId="290"/>
        </pc:sldMkLst>
        <pc:spChg chg="add mod">
          <ac:chgData name="Neil Gilbert" userId="2403ec6af305d8db" providerId="LiveId" clId="{89E4EA2E-E510-4515-860D-94ABAB72D5B9}" dt="2023-11-22T23:14:36.710" v="55"/>
          <ac:spMkLst>
            <pc:docMk/>
            <pc:sldMk cId="2727418532" sldId="290"/>
            <ac:spMk id="2" creationId="{6E52D3FE-EA38-7630-25EE-40A481CA4AA5}"/>
          </ac:spMkLst>
        </pc:spChg>
        <pc:spChg chg="add mod">
          <ac:chgData name="Neil Gilbert" userId="2403ec6af305d8db" providerId="LiveId" clId="{89E4EA2E-E510-4515-860D-94ABAB72D5B9}" dt="2023-11-22T23:15:06.256" v="62" actId="1076"/>
          <ac:spMkLst>
            <pc:docMk/>
            <pc:sldMk cId="2727418532" sldId="290"/>
            <ac:spMk id="3" creationId="{3CDF5A53-C83D-D481-FD8F-8EA799AA9CDF}"/>
          </ac:spMkLst>
        </pc:spChg>
        <pc:spChg chg="add mod">
          <ac:chgData name="Neil Gilbert" userId="2403ec6af305d8db" providerId="LiveId" clId="{89E4EA2E-E510-4515-860D-94ABAB72D5B9}" dt="2023-11-22T23:15:32.211" v="125" actId="1076"/>
          <ac:spMkLst>
            <pc:docMk/>
            <pc:sldMk cId="2727418532" sldId="290"/>
            <ac:spMk id="4" creationId="{90A0D95C-7697-DCFB-3362-8922938371FE}"/>
          </ac:spMkLst>
        </pc:spChg>
      </pc:sldChg>
      <pc:sldChg chg="addSp modSp add mod">
        <pc:chgData name="Neil Gilbert" userId="2403ec6af305d8db" providerId="LiveId" clId="{89E4EA2E-E510-4515-860D-94ABAB72D5B9}" dt="2023-11-22T23:16:23.664" v="190" actId="207"/>
        <pc:sldMkLst>
          <pc:docMk/>
          <pc:sldMk cId="134752988" sldId="291"/>
        </pc:sldMkLst>
        <pc:spChg chg="mod">
          <ac:chgData name="Neil Gilbert" userId="2403ec6af305d8db" providerId="LiveId" clId="{89E4EA2E-E510-4515-860D-94ABAB72D5B9}" dt="2023-11-22T23:15:41.123" v="127" actId="207"/>
          <ac:spMkLst>
            <pc:docMk/>
            <pc:sldMk cId="134752988" sldId="291"/>
            <ac:spMk id="4" creationId="{90A0D95C-7697-DCFB-3362-8922938371FE}"/>
          </ac:spMkLst>
        </pc:spChg>
        <pc:spChg chg="add mod">
          <ac:chgData name="Neil Gilbert" userId="2403ec6af305d8db" providerId="LiveId" clId="{89E4EA2E-E510-4515-860D-94ABAB72D5B9}" dt="2023-11-22T23:15:59.548" v="131" actId="692"/>
          <ac:spMkLst>
            <pc:docMk/>
            <pc:sldMk cId="134752988" sldId="291"/>
            <ac:spMk id="5" creationId="{B7F2B41E-449C-3794-F3B4-99B1B3E3A4EF}"/>
          </ac:spMkLst>
        </pc:spChg>
        <pc:spChg chg="add mod">
          <ac:chgData name="Neil Gilbert" userId="2403ec6af305d8db" providerId="LiveId" clId="{89E4EA2E-E510-4515-860D-94ABAB72D5B9}" dt="2023-11-22T23:16:23.664" v="190" actId="207"/>
          <ac:spMkLst>
            <pc:docMk/>
            <pc:sldMk cId="134752988" sldId="291"/>
            <ac:spMk id="6" creationId="{DCA3B6D2-8A48-4B87-8F4C-9CC2E4287BE6}"/>
          </ac:spMkLst>
        </pc:spChg>
      </pc:sldChg>
      <pc:sldChg chg="addSp new mod">
        <pc:chgData name="Neil Gilbert" userId="2403ec6af305d8db" providerId="LiveId" clId="{89E4EA2E-E510-4515-860D-94ABAB72D5B9}" dt="2023-11-22T23:17:06.500" v="192" actId="22"/>
        <pc:sldMkLst>
          <pc:docMk/>
          <pc:sldMk cId="661569783" sldId="292"/>
        </pc:sldMkLst>
        <pc:picChg chg="add">
          <ac:chgData name="Neil Gilbert" userId="2403ec6af305d8db" providerId="LiveId" clId="{89E4EA2E-E510-4515-860D-94ABAB72D5B9}" dt="2023-11-22T23:17:06.500" v="192" actId="22"/>
          <ac:picMkLst>
            <pc:docMk/>
            <pc:sldMk cId="661569783" sldId="292"/>
            <ac:picMk id="3" creationId="{4DCDFBF6-94C5-C6CB-FF56-11BE673D254D}"/>
          </ac:picMkLst>
        </pc:picChg>
      </pc:sldChg>
      <pc:sldChg chg="addSp modSp new mod">
        <pc:chgData name="Neil Gilbert" userId="2403ec6af305d8db" providerId="LiveId" clId="{89E4EA2E-E510-4515-860D-94ABAB72D5B9}" dt="2023-11-22T23:21:24.129" v="232" actId="1036"/>
        <pc:sldMkLst>
          <pc:docMk/>
          <pc:sldMk cId="847032677" sldId="293"/>
        </pc:sldMkLst>
        <pc:picChg chg="add mod ord modCrop">
          <ac:chgData name="Neil Gilbert" userId="2403ec6af305d8db" providerId="LiveId" clId="{89E4EA2E-E510-4515-860D-94ABAB72D5B9}" dt="2023-11-22T23:21:18.235" v="223" actId="166"/>
          <ac:picMkLst>
            <pc:docMk/>
            <pc:sldMk cId="847032677" sldId="293"/>
            <ac:picMk id="2" creationId="{A71DE8DD-A6D3-7570-04E6-0403750ACE82}"/>
          </ac:picMkLst>
        </pc:picChg>
        <pc:picChg chg="add mod">
          <ac:chgData name="Neil Gilbert" userId="2403ec6af305d8db" providerId="LiveId" clId="{89E4EA2E-E510-4515-860D-94ABAB72D5B9}" dt="2023-11-22T23:19:29.210" v="208" actId="14100"/>
          <ac:picMkLst>
            <pc:docMk/>
            <pc:sldMk cId="847032677" sldId="293"/>
            <ac:picMk id="4" creationId="{4BCA31F1-5E88-B794-D6E0-8F46E30A90CA}"/>
          </ac:picMkLst>
        </pc:picChg>
        <pc:picChg chg="add mod">
          <ac:chgData name="Neil Gilbert" userId="2403ec6af305d8db" providerId="LiveId" clId="{89E4EA2E-E510-4515-860D-94ABAB72D5B9}" dt="2023-11-22T23:21:24.129" v="232" actId="1036"/>
          <ac:picMkLst>
            <pc:docMk/>
            <pc:sldMk cId="847032677" sldId="293"/>
            <ac:picMk id="28674" creationId="{689E6E8C-0DA4-6D5D-23D5-6C17BA5EA2DE}"/>
          </ac:picMkLst>
        </pc:picChg>
      </pc:sldChg>
      <pc:sldChg chg="add del">
        <pc:chgData name="Neil Gilbert" userId="2403ec6af305d8db" providerId="LiveId" clId="{89E4EA2E-E510-4515-860D-94ABAB72D5B9}" dt="2023-11-22T23:19:58.379" v="213" actId="47"/>
        <pc:sldMkLst>
          <pc:docMk/>
          <pc:sldMk cId="2350713281" sldId="294"/>
        </pc:sldMkLst>
      </pc:sldChg>
      <pc:sldChg chg="new del">
        <pc:chgData name="Neil Gilbert" userId="2403ec6af305d8db" providerId="LiveId" clId="{89E4EA2E-E510-4515-860D-94ABAB72D5B9}" dt="2023-11-22T23:24:02.078" v="338" actId="47"/>
        <pc:sldMkLst>
          <pc:docMk/>
          <pc:sldMk cId="2776055718" sldId="294"/>
        </pc:sldMkLst>
      </pc:sldChg>
      <pc:sldChg chg="modSp add mod">
        <pc:chgData name="Neil Gilbert" userId="2403ec6af305d8db" providerId="LiveId" clId="{89E4EA2E-E510-4515-860D-94ABAB72D5B9}" dt="2023-11-22T23:24:25.648" v="470" actId="20577"/>
        <pc:sldMkLst>
          <pc:docMk/>
          <pc:sldMk cId="163237761" sldId="295"/>
        </pc:sldMkLst>
        <pc:spChg chg="mod">
          <ac:chgData name="Neil Gilbert" userId="2403ec6af305d8db" providerId="LiveId" clId="{89E4EA2E-E510-4515-860D-94ABAB72D5B9}" dt="2023-11-22T23:24:25.648" v="470" actId="20577"/>
          <ac:spMkLst>
            <pc:docMk/>
            <pc:sldMk cId="163237761" sldId="295"/>
            <ac:spMk id="2" creationId="{4FA729EA-0520-D038-5D71-AA813F5EA1E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D4F4B-E842-CDA4-7314-B19CD1E62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B28CA-DB1C-EB3E-42D9-39A1BD11C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F1051-D961-856A-4F23-467C406A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A9FE9-66D5-5781-501D-14444B8E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59B4C-B028-75B8-9441-E8F4B3EF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1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C2693-B9B6-A797-F66B-63248084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E916-1C18-BBA2-0C82-C057D5B46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765A9-E2FA-52A8-121E-AFC0457E0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14AD5-ACDB-28B2-C3FE-A889C7F04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03010-363D-577E-9E91-0EAC5D04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1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A0E148-1E8E-6AA1-1D32-F8E37ACA7E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D13BA-27B3-66D7-26A8-649DD9B14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8A59D-DC7A-B4AE-8538-508915728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C92FC-B6C0-A48C-E2B0-81B94150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B73BA-8B15-813A-C0D3-6CABAC95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32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BD530-2419-5349-238D-3E3E4397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B92B7-B4E8-BAC3-1454-2BA9181A3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48315-33EE-710F-6C9E-B01F92E5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EFF8F-AC2B-810E-1A19-5E250624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A418-E095-0726-65A4-A7D1908D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62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7B5E-61FF-2805-206C-C17CBD617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6CAE9-3298-EF9C-1F6E-403323FE4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8F876-A918-9710-C03D-E281E05A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C694B-43DD-CD8C-8CE3-4190926D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3405A-6A2A-10D8-5915-7A14BCFA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0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08EF-AF9C-308A-9B83-AA01FBC0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A7DC2-B734-B751-F2E5-4F9D081AB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3C9AEB-436E-A071-1AA3-131CD80CE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D8F9F-B3FA-70B5-9C82-AD2FA6D2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B4F69F-2A07-D594-A6BD-5E4F0E0F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09883-6AE3-9A2C-5F0B-793F6EBE1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00038-BE5F-5B1E-7B41-C5DAE063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BF23A-69E0-7B25-313C-76002948B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6EB2D-686F-37D9-52F6-C44B6C74E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55C963-7D60-6C65-2545-59C030329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C82094-D731-D271-8B87-ABCFEE841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5791A-0E77-54DB-5B5D-7645FC497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BD1DDB-2234-131C-7CD0-842B2A19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C13A2-0E85-DBDF-2C40-C5C36402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8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FDE3E-2B32-C2B8-5814-96F6D227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47227-0CC2-BCC5-BB6E-487EA440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B630-0312-5DDF-185C-0890A61F9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4B708-CE48-C4C6-ADE8-289C535B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8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856FD6-AAC7-4303-ABD1-52AB24D5E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DD4ED7-9A00-D4B0-BD2E-9F3DC852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9B7D0-7639-3C37-3B44-2B2065D3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1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F598-7F36-A48B-241F-4BB5D53C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0C16-C6CF-A18D-C38F-0926441B3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23738-D881-4F4C-BC24-65380A6FE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769E06-77DD-C8AF-7926-26C52206B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FF954-7508-BAFA-5469-DFD61784D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BA136F-45B9-C6F3-0E8F-44A0ED437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1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0F6A-0874-0B5A-61AE-93AA2767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B0D11C-BCC1-23AF-D348-5FDCCB469B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93A72-16F1-272C-8C3B-EECF90770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ED575-AB87-DD71-C503-E3E1CEFD4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D35AA-6D2E-374F-16C6-E380D9EB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2CEC1-C119-A3CB-0089-18CA9F4A3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5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3B9DA-A9AE-DFC2-40DA-8E9A0B799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37D8A-81E9-ABA1-4E87-B632F762D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E499B-38A3-91D8-4EDE-768B8C461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A3E97-1F69-4237-803F-A188609C3F8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495A0-D299-FEE3-951D-AAC0471BB4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036F-4FD5-B239-2581-40FCA90A9D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41033-EBDE-476C-8391-CBB18F63D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7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0AE0-87FD-698D-6AF4-87D9A97CA1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Occupancy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6216CF-16F0-ED42-CC46-E4D8848E1F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Gilbert</a:t>
            </a:r>
          </a:p>
          <a:p>
            <a:r>
              <a:rPr lang="en-US" dirty="0" err="1"/>
              <a:t>DiRenzo</a:t>
            </a:r>
            <a:r>
              <a:rPr lang="en-US" dirty="0"/>
              <a:t> Lab Meeting</a:t>
            </a:r>
          </a:p>
          <a:p>
            <a:r>
              <a:rPr lang="en-US" dirty="0"/>
              <a:t>29 November 2023</a:t>
            </a:r>
          </a:p>
        </p:txBody>
      </p:sp>
    </p:spTree>
    <p:extLst>
      <p:ext uri="{BB962C8B-B14F-4D97-AF65-F5344CB8AC3E}">
        <p14:creationId xmlns:p14="http://schemas.microsoft.com/office/powerpoint/2010/main" val="2814707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48F6E9-2301-8AC0-81AF-8D0129314534}"/>
              </a:ext>
            </a:extLst>
          </p:cNvPr>
          <p:cNvSpPr/>
          <p:nvPr/>
        </p:nvSpPr>
        <p:spPr>
          <a:xfrm>
            <a:off x="632235" y="583729"/>
            <a:ext cx="1065488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in probability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76F43-0F44-4F92-54BB-32A5331BA120}"/>
              </a:ext>
            </a:extLst>
          </p:cNvPr>
          <p:cNvCxnSpPr>
            <a:cxnSpLocks/>
          </p:cNvCxnSpPr>
          <p:nvPr/>
        </p:nvCxnSpPr>
        <p:spPr>
          <a:xfrm flipV="1">
            <a:off x="3009900" y="3724276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CBCEE2-9576-F2A2-184D-7928D551A673}"/>
              </a:ext>
            </a:extLst>
          </p:cNvPr>
          <p:cNvSpPr/>
          <p:nvPr/>
        </p:nvSpPr>
        <p:spPr>
          <a:xfrm>
            <a:off x="747712" y="44601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function that maps probabilities (bounded between 0 and 1) to the continuous number line</a:t>
            </a:r>
          </a:p>
        </p:txBody>
      </p:sp>
    </p:spTree>
    <p:extLst>
      <p:ext uri="{BB962C8B-B14F-4D97-AF65-F5344CB8AC3E}">
        <p14:creationId xmlns:p14="http://schemas.microsoft.com/office/powerpoint/2010/main" val="7688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48F6E9-2301-8AC0-81AF-8D0129314534}"/>
              </a:ext>
            </a:extLst>
          </p:cNvPr>
          <p:cNvSpPr/>
          <p:nvPr/>
        </p:nvSpPr>
        <p:spPr>
          <a:xfrm>
            <a:off x="632235" y="583729"/>
            <a:ext cx="1065488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in probability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76F43-0F44-4F92-54BB-32A5331BA120}"/>
              </a:ext>
            </a:extLst>
          </p:cNvPr>
          <p:cNvCxnSpPr>
            <a:cxnSpLocks/>
          </p:cNvCxnSpPr>
          <p:nvPr/>
        </p:nvCxnSpPr>
        <p:spPr>
          <a:xfrm flipV="1">
            <a:off x="3009900" y="3724276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CBCEE2-9576-F2A2-184D-7928D551A673}"/>
              </a:ext>
            </a:extLst>
          </p:cNvPr>
          <p:cNvSpPr/>
          <p:nvPr/>
        </p:nvSpPr>
        <p:spPr>
          <a:xfrm>
            <a:off x="747712" y="44601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function that maps probabilities (bounded between 0 and 1) to the continuous number 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90FF81-EFDA-0677-D228-D1A1BB823BB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77025" y="2502372"/>
            <a:ext cx="207169" cy="51765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026143-F2B8-7E29-99A5-BD9C43512B66}"/>
              </a:ext>
            </a:extLst>
          </p:cNvPr>
          <p:cNvSpPr/>
          <p:nvPr/>
        </p:nvSpPr>
        <p:spPr>
          <a:xfrm>
            <a:off x="4729162" y="2000249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</a:p>
        </p:txBody>
      </p:sp>
    </p:spTree>
    <p:extLst>
      <p:ext uri="{BB962C8B-B14F-4D97-AF65-F5344CB8AC3E}">
        <p14:creationId xmlns:p14="http://schemas.microsoft.com/office/powerpoint/2010/main" val="1982577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48F6E9-2301-8AC0-81AF-8D0129314534}"/>
              </a:ext>
            </a:extLst>
          </p:cNvPr>
          <p:cNvSpPr/>
          <p:nvPr/>
        </p:nvSpPr>
        <p:spPr>
          <a:xfrm>
            <a:off x="632235" y="583729"/>
            <a:ext cx="1065488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in probability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76F43-0F44-4F92-54BB-32A5331BA120}"/>
              </a:ext>
            </a:extLst>
          </p:cNvPr>
          <p:cNvCxnSpPr>
            <a:cxnSpLocks/>
          </p:cNvCxnSpPr>
          <p:nvPr/>
        </p:nvCxnSpPr>
        <p:spPr>
          <a:xfrm flipV="1">
            <a:off x="3009900" y="3724276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CBCEE2-9576-F2A2-184D-7928D551A673}"/>
              </a:ext>
            </a:extLst>
          </p:cNvPr>
          <p:cNvSpPr/>
          <p:nvPr/>
        </p:nvSpPr>
        <p:spPr>
          <a:xfrm>
            <a:off x="747712" y="44601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function that maps probabilities (bounded between 0 and 1) to the continuous number 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90FF81-EFDA-0677-D228-D1A1BB823BB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77025" y="2502372"/>
            <a:ext cx="207169" cy="51765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026143-F2B8-7E29-99A5-BD9C43512B66}"/>
              </a:ext>
            </a:extLst>
          </p:cNvPr>
          <p:cNvSpPr/>
          <p:nvPr/>
        </p:nvSpPr>
        <p:spPr>
          <a:xfrm>
            <a:off x="4729162" y="2000249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75936-124E-83E8-8A6D-A591DD74CEC9}"/>
              </a:ext>
            </a:extLst>
          </p:cNvPr>
          <p:cNvCxnSpPr>
            <a:cxnSpLocks/>
          </p:cNvCxnSpPr>
          <p:nvPr/>
        </p:nvCxnSpPr>
        <p:spPr>
          <a:xfrm flipV="1">
            <a:off x="7439025" y="3631479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59439-4EB0-DA89-E181-0576DB22AD49}"/>
              </a:ext>
            </a:extLst>
          </p:cNvPr>
          <p:cNvSpPr/>
          <p:nvPr/>
        </p:nvSpPr>
        <p:spPr>
          <a:xfrm>
            <a:off x="4979195" y="4415484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A2C5EE-B6C2-5C9E-B0F0-F2F939C1FAA1}"/>
              </a:ext>
            </a:extLst>
          </p:cNvPr>
          <p:cNvCxnSpPr>
            <a:cxnSpLocks/>
          </p:cNvCxnSpPr>
          <p:nvPr/>
        </p:nvCxnSpPr>
        <p:spPr>
          <a:xfrm flipH="1" flipV="1">
            <a:off x="8645128" y="3667397"/>
            <a:ext cx="763192" cy="118082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25F1C-5435-8B79-8735-4989A59F31DB}"/>
              </a:ext>
            </a:extLst>
          </p:cNvPr>
          <p:cNvSpPr/>
          <p:nvPr/>
        </p:nvSpPr>
        <p:spPr>
          <a:xfrm>
            <a:off x="7253288" y="4848225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Covariate</a:t>
            </a:r>
          </a:p>
        </p:txBody>
      </p:sp>
    </p:spTree>
    <p:extLst>
      <p:ext uri="{BB962C8B-B14F-4D97-AF65-F5344CB8AC3E}">
        <p14:creationId xmlns:p14="http://schemas.microsoft.com/office/powerpoint/2010/main" val="2579585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A736C9-2CAC-267B-6BAD-4E4F03B19CCF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if detection is imperfect?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 almost always is)</a:t>
            </a:r>
          </a:p>
        </p:txBody>
      </p:sp>
    </p:spTree>
    <p:extLst>
      <p:ext uri="{BB962C8B-B14F-4D97-AF65-F5344CB8AC3E}">
        <p14:creationId xmlns:p14="http://schemas.microsoft.com/office/powerpoint/2010/main" val="3413485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B779FB-A79A-9B4C-C114-7C70E5D8C45C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key to occupancy models: </a:t>
            </a:r>
            <a:r>
              <a:rPr lang="en-US" sz="8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 surveys</a:t>
            </a:r>
            <a:endParaRPr lang="en-US" sz="6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12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D8D4C9-D815-8EEC-E845-3191E7155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64113"/>
              </p:ext>
            </p:extLst>
          </p:nvPr>
        </p:nvGraphicFramePr>
        <p:xfrm>
          <a:off x="6438899" y="2398123"/>
          <a:ext cx="4428999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4445">
                  <a:extLst>
                    <a:ext uri="{9D8B030D-6E8A-4147-A177-3AD203B41FA5}">
                      <a16:colId xmlns:a16="http://schemas.microsoft.com/office/drawing/2014/main" val="3537517140"/>
                    </a:ext>
                  </a:extLst>
                </a:gridCol>
                <a:gridCol w="1104445">
                  <a:extLst>
                    <a:ext uri="{9D8B030D-6E8A-4147-A177-3AD203B41FA5}">
                      <a16:colId xmlns:a16="http://schemas.microsoft.com/office/drawing/2014/main" val="4151800038"/>
                    </a:ext>
                  </a:extLst>
                </a:gridCol>
                <a:gridCol w="1104445">
                  <a:extLst>
                    <a:ext uri="{9D8B030D-6E8A-4147-A177-3AD203B41FA5}">
                      <a16:colId xmlns:a16="http://schemas.microsoft.com/office/drawing/2014/main" val="3478954596"/>
                    </a:ext>
                  </a:extLst>
                </a:gridCol>
                <a:gridCol w="1115664">
                  <a:extLst>
                    <a:ext uri="{9D8B030D-6E8A-4147-A177-3AD203B41FA5}">
                      <a16:colId xmlns:a16="http://schemas.microsoft.com/office/drawing/2014/main" val="3056376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5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2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0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4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74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5339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C7BCBA-518E-1D06-FFFC-15B60BD11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72806"/>
              </p:ext>
            </p:extLst>
          </p:nvPr>
        </p:nvGraphicFramePr>
        <p:xfrm>
          <a:off x="1324102" y="2398123"/>
          <a:ext cx="4428999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04445">
                  <a:extLst>
                    <a:ext uri="{9D8B030D-6E8A-4147-A177-3AD203B41FA5}">
                      <a16:colId xmlns:a16="http://schemas.microsoft.com/office/drawing/2014/main" val="3537517140"/>
                    </a:ext>
                  </a:extLst>
                </a:gridCol>
                <a:gridCol w="1104445">
                  <a:extLst>
                    <a:ext uri="{9D8B030D-6E8A-4147-A177-3AD203B41FA5}">
                      <a16:colId xmlns:a16="http://schemas.microsoft.com/office/drawing/2014/main" val="4151800038"/>
                    </a:ext>
                  </a:extLst>
                </a:gridCol>
                <a:gridCol w="1104445">
                  <a:extLst>
                    <a:ext uri="{9D8B030D-6E8A-4147-A177-3AD203B41FA5}">
                      <a16:colId xmlns:a16="http://schemas.microsoft.com/office/drawing/2014/main" val="3478954596"/>
                    </a:ext>
                  </a:extLst>
                </a:gridCol>
                <a:gridCol w="1115664">
                  <a:extLst>
                    <a:ext uri="{9D8B030D-6E8A-4147-A177-3AD203B41FA5}">
                      <a16:colId xmlns:a16="http://schemas.microsoft.com/office/drawing/2014/main" val="30563767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856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721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01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341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617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99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747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Site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53397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C924329-E644-C1F9-2B1A-A0D8F2F73D63}"/>
              </a:ext>
            </a:extLst>
          </p:cNvPr>
          <p:cNvSpPr/>
          <p:nvPr/>
        </p:nvSpPr>
        <p:spPr>
          <a:xfrm>
            <a:off x="3538601" y="2398123"/>
            <a:ext cx="22145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6B44E8-F65C-1565-CFFD-D301CCF62A5A}"/>
              </a:ext>
            </a:extLst>
          </p:cNvPr>
          <p:cNvSpPr/>
          <p:nvPr/>
        </p:nvSpPr>
        <p:spPr>
          <a:xfrm>
            <a:off x="632235" y="583729"/>
            <a:ext cx="395427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E53A7C-C159-39C7-7CA2-31A345E3CEDE}"/>
              </a:ext>
            </a:extLst>
          </p:cNvPr>
          <p:cNvSpPr/>
          <p:nvPr/>
        </p:nvSpPr>
        <p:spPr>
          <a:xfrm>
            <a:off x="6676258" y="583729"/>
            <a:ext cx="395427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 model</a:t>
            </a:r>
          </a:p>
        </p:txBody>
      </p:sp>
    </p:spTree>
    <p:extLst>
      <p:ext uri="{BB962C8B-B14F-4D97-AF65-F5344CB8AC3E}">
        <p14:creationId xmlns:p14="http://schemas.microsoft.com/office/powerpoint/2010/main" val="4189305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1514474" y="760555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(matrix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45924"/>
            <a:ext cx="548367" cy="7518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1EEFC-B83D-F0E6-CA44-8C9FB4FFE889}"/>
              </a:ext>
            </a:extLst>
          </p:cNvPr>
          <p:cNvSpPr/>
          <p:nvPr/>
        </p:nvSpPr>
        <p:spPr>
          <a:xfrm>
            <a:off x="3511778" y="4581060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indexes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6E299-F023-F4DE-A05D-BDA4EFDACA95}"/>
              </a:ext>
            </a:extLst>
          </p:cNvPr>
          <p:cNvCxnSpPr>
            <a:cxnSpLocks/>
          </p:cNvCxnSpPr>
          <p:nvPr/>
        </p:nvCxnSpPr>
        <p:spPr>
          <a:xfrm flipH="1" flipV="1">
            <a:off x="3892087" y="3745924"/>
            <a:ext cx="515487" cy="7934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541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1514474" y="760555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(matrix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45924"/>
            <a:ext cx="548367" cy="7518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6E208-CEA5-214B-FE5A-3ACF1ED71C15}"/>
              </a:ext>
            </a:extLst>
          </p:cNvPr>
          <p:cNvCxnSpPr>
            <a:cxnSpLocks/>
          </p:cNvCxnSpPr>
          <p:nvPr/>
        </p:nvCxnSpPr>
        <p:spPr>
          <a:xfrm>
            <a:off x="7620000" y="1695053"/>
            <a:ext cx="145143" cy="1432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9C6A0-6051-26EE-9144-7185BC428CA4}"/>
              </a:ext>
            </a:extLst>
          </p:cNvPr>
          <p:cNvSpPr/>
          <p:nvPr/>
        </p:nvSpPr>
        <p:spPr>
          <a:xfrm>
            <a:off x="5979318" y="891183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probability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1EEFC-B83D-F0E6-CA44-8C9FB4FFE889}"/>
              </a:ext>
            </a:extLst>
          </p:cNvPr>
          <p:cNvSpPr/>
          <p:nvPr/>
        </p:nvSpPr>
        <p:spPr>
          <a:xfrm>
            <a:off x="3511778" y="4581060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indexes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6E299-F023-F4DE-A05D-BDA4EFDACA95}"/>
              </a:ext>
            </a:extLst>
          </p:cNvPr>
          <p:cNvCxnSpPr>
            <a:cxnSpLocks/>
          </p:cNvCxnSpPr>
          <p:nvPr/>
        </p:nvCxnSpPr>
        <p:spPr>
          <a:xfrm flipH="1" flipV="1">
            <a:off x="3892087" y="3745924"/>
            <a:ext cx="515487" cy="7934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90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1514474" y="760555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(matrix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45924"/>
            <a:ext cx="548367" cy="7518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6E208-CEA5-214B-FE5A-3ACF1ED71C15}"/>
              </a:ext>
            </a:extLst>
          </p:cNvPr>
          <p:cNvCxnSpPr>
            <a:cxnSpLocks/>
          </p:cNvCxnSpPr>
          <p:nvPr/>
        </p:nvCxnSpPr>
        <p:spPr>
          <a:xfrm>
            <a:off x="7620000" y="1695053"/>
            <a:ext cx="145143" cy="1432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9C6A0-6051-26EE-9144-7185BC428CA4}"/>
              </a:ext>
            </a:extLst>
          </p:cNvPr>
          <p:cNvSpPr/>
          <p:nvPr/>
        </p:nvSpPr>
        <p:spPr>
          <a:xfrm>
            <a:off x="5979318" y="891183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probability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1EEFC-B83D-F0E6-CA44-8C9FB4FFE889}"/>
              </a:ext>
            </a:extLst>
          </p:cNvPr>
          <p:cNvSpPr/>
          <p:nvPr/>
        </p:nvSpPr>
        <p:spPr>
          <a:xfrm>
            <a:off x="3511778" y="4581060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indexes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6E299-F023-F4DE-A05D-BDA4EFDACA95}"/>
              </a:ext>
            </a:extLst>
          </p:cNvPr>
          <p:cNvCxnSpPr>
            <a:cxnSpLocks/>
          </p:cNvCxnSpPr>
          <p:nvPr/>
        </p:nvCxnSpPr>
        <p:spPr>
          <a:xfrm flipH="1" flipV="1">
            <a:off x="3892087" y="3745924"/>
            <a:ext cx="515487" cy="7934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13E6ED-8A62-97AB-7570-49E2C15EE2E5}"/>
              </a:ext>
            </a:extLst>
          </p:cNvPr>
          <p:cNvCxnSpPr>
            <a:cxnSpLocks/>
          </p:cNvCxnSpPr>
          <p:nvPr/>
        </p:nvCxnSpPr>
        <p:spPr>
          <a:xfrm flipH="1" flipV="1">
            <a:off x="8395948" y="3737505"/>
            <a:ext cx="854983" cy="10890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90DB4-D039-4E3E-7681-7EA7B4EF4D01}"/>
              </a:ext>
            </a:extLst>
          </p:cNvPr>
          <p:cNvSpPr/>
          <p:nvPr/>
        </p:nvSpPr>
        <p:spPr>
          <a:xfrm>
            <a:off x="7620000" y="4823042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occupancy state (1 = occupied,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unoccupied)</a:t>
            </a:r>
          </a:p>
        </p:txBody>
      </p:sp>
    </p:spTree>
    <p:extLst>
      <p:ext uri="{BB962C8B-B14F-4D97-AF65-F5344CB8AC3E}">
        <p14:creationId xmlns:p14="http://schemas.microsoft.com/office/powerpoint/2010/main" val="350242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48F6E9-2301-8AC0-81AF-8D0129314534}"/>
              </a:ext>
            </a:extLst>
          </p:cNvPr>
          <p:cNvSpPr/>
          <p:nvPr/>
        </p:nvSpPr>
        <p:spPr>
          <a:xfrm>
            <a:off x="632235" y="583729"/>
            <a:ext cx="1065488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in detection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76F43-0F44-4F92-54BB-32A5331BA120}"/>
              </a:ext>
            </a:extLst>
          </p:cNvPr>
          <p:cNvCxnSpPr>
            <a:cxnSpLocks/>
          </p:cNvCxnSpPr>
          <p:nvPr/>
        </p:nvCxnSpPr>
        <p:spPr>
          <a:xfrm flipV="1">
            <a:off x="3009900" y="3724276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CBCEE2-9576-F2A2-184D-7928D551A673}"/>
              </a:ext>
            </a:extLst>
          </p:cNvPr>
          <p:cNvSpPr/>
          <p:nvPr/>
        </p:nvSpPr>
        <p:spPr>
          <a:xfrm>
            <a:off x="747712" y="44601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function that maps probabilities (bounded between 0 and 1) to the continuous number 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90FF81-EFDA-0677-D228-D1A1BB823BB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77025" y="2502372"/>
            <a:ext cx="207169" cy="51765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026143-F2B8-7E29-99A5-BD9C43512B66}"/>
              </a:ext>
            </a:extLst>
          </p:cNvPr>
          <p:cNvSpPr/>
          <p:nvPr/>
        </p:nvSpPr>
        <p:spPr>
          <a:xfrm>
            <a:off x="4729162" y="2000249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75936-124E-83E8-8A6D-A591DD74CEC9}"/>
              </a:ext>
            </a:extLst>
          </p:cNvPr>
          <p:cNvCxnSpPr>
            <a:cxnSpLocks/>
          </p:cNvCxnSpPr>
          <p:nvPr/>
        </p:nvCxnSpPr>
        <p:spPr>
          <a:xfrm flipV="1">
            <a:off x="7439025" y="3631479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59439-4EB0-DA89-E181-0576DB22AD49}"/>
              </a:ext>
            </a:extLst>
          </p:cNvPr>
          <p:cNvSpPr/>
          <p:nvPr/>
        </p:nvSpPr>
        <p:spPr>
          <a:xfrm>
            <a:off x="4979195" y="4415484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A2C5EE-B6C2-5C9E-B0F0-F2F939C1FAA1}"/>
              </a:ext>
            </a:extLst>
          </p:cNvPr>
          <p:cNvCxnSpPr>
            <a:cxnSpLocks/>
          </p:cNvCxnSpPr>
          <p:nvPr/>
        </p:nvCxnSpPr>
        <p:spPr>
          <a:xfrm flipH="1" flipV="1">
            <a:off x="8645128" y="3667397"/>
            <a:ext cx="763192" cy="118082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25F1C-5435-8B79-8735-4989A59F31DB}"/>
              </a:ext>
            </a:extLst>
          </p:cNvPr>
          <p:cNvSpPr/>
          <p:nvPr/>
        </p:nvSpPr>
        <p:spPr>
          <a:xfrm>
            <a:off x="7253288" y="4848225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Covariate</a:t>
            </a:r>
          </a:p>
        </p:txBody>
      </p:sp>
    </p:spTree>
    <p:extLst>
      <p:ext uri="{BB962C8B-B14F-4D97-AF65-F5344CB8AC3E}">
        <p14:creationId xmlns:p14="http://schemas.microsoft.com/office/powerpoint/2010/main" val="95027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A729EA-0520-D038-5D71-AA813F5EA1E5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 models: when you want to predict where species occur (and why) while accounting for imperfect detection</a:t>
            </a:r>
          </a:p>
        </p:txBody>
      </p:sp>
    </p:spTree>
    <p:extLst>
      <p:ext uri="{BB962C8B-B14F-4D97-AF65-F5344CB8AC3E}">
        <p14:creationId xmlns:p14="http://schemas.microsoft.com/office/powerpoint/2010/main" val="163237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1514474" y="760555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(matrix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45924"/>
            <a:ext cx="548367" cy="75183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6E208-CEA5-214B-FE5A-3ACF1ED71C15}"/>
              </a:ext>
            </a:extLst>
          </p:cNvPr>
          <p:cNvCxnSpPr>
            <a:cxnSpLocks/>
          </p:cNvCxnSpPr>
          <p:nvPr/>
        </p:nvCxnSpPr>
        <p:spPr>
          <a:xfrm>
            <a:off x="7620000" y="1695053"/>
            <a:ext cx="145143" cy="143224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9C6A0-6051-26EE-9144-7185BC428CA4}"/>
              </a:ext>
            </a:extLst>
          </p:cNvPr>
          <p:cNvSpPr/>
          <p:nvPr/>
        </p:nvSpPr>
        <p:spPr>
          <a:xfrm>
            <a:off x="5979318" y="891183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 probability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1EEFC-B83D-F0E6-CA44-8C9FB4FFE889}"/>
              </a:ext>
            </a:extLst>
          </p:cNvPr>
          <p:cNvSpPr/>
          <p:nvPr/>
        </p:nvSpPr>
        <p:spPr>
          <a:xfrm>
            <a:off x="3511778" y="4581060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 indexes </a:t>
            </a:r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vist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86E299-F023-F4DE-A05D-BDA4EFDACA95}"/>
              </a:ext>
            </a:extLst>
          </p:cNvPr>
          <p:cNvCxnSpPr>
            <a:cxnSpLocks/>
          </p:cNvCxnSpPr>
          <p:nvPr/>
        </p:nvCxnSpPr>
        <p:spPr>
          <a:xfrm flipH="1" flipV="1">
            <a:off x="3892087" y="3745924"/>
            <a:ext cx="515487" cy="7934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13E6ED-8A62-97AB-7570-49E2C15EE2E5}"/>
              </a:ext>
            </a:extLst>
          </p:cNvPr>
          <p:cNvCxnSpPr>
            <a:cxnSpLocks/>
          </p:cNvCxnSpPr>
          <p:nvPr/>
        </p:nvCxnSpPr>
        <p:spPr>
          <a:xfrm flipH="1" flipV="1">
            <a:off x="8395948" y="3737505"/>
            <a:ext cx="854983" cy="10890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90DB4-D039-4E3E-7681-7EA7B4EF4D01}"/>
              </a:ext>
            </a:extLst>
          </p:cNvPr>
          <p:cNvSpPr/>
          <p:nvPr/>
        </p:nvSpPr>
        <p:spPr>
          <a:xfrm>
            <a:off x="7620000" y="4823042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occupancy state (1 = occupied,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unoccupied)</a:t>
            </a:r>
          </a:p>
        </p:txBody>
      </p:sp>
    </p:spTree>
    <p:extLst>
      <p:ext uri="{BB962C8B-B14F-4D97-AF65-F5344CB8AC3E}">
        <p14:creationId xmlns:p14="http://schemas.microsoft.com/office/powerpoint/2010/main" val="56614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376578" cy="15043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08401"/>
            <a:ext cx="759391" cy="7893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90DB4-D039-4E3E-7681-7EA7B4EF4D01}"/>
              </a:ext>
            </a:extLst>
          </p:cNvPr>
          <p:cNvSpPr/>
          <p:nvPr/>
        </p:nvSpPr>
        <p:spPr>
          <a:xfrm>
            <a:off x="1778793" y="479574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occupancy state (1 = occupied,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unoccupied)</a:t>
            </a:r>
          </a:p>
        </p:txBody>
      </p:sp>
    </p:spTree>
    <p:extLst>
      <p:ext uri="{BB962C8B-B14F-4D97-AF65-F5344CB8AC3E}">
        <p14:creationId xmlns:p14="http://schemas.microsoft.com/office/powerpoint/2010/main" val="35963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376578" cy="15043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08401"/>
            <a:ext cx="759391" cy="7893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90DB4-D039-4E3E-7681-7EA7B4EF4D01}"/>
              </a:ext>
            </a:extLst>
          </p:cNvPr>
          <p:cNvSpPr/>
          <p:nvPr/>
        </p:nvSpPr>
        <p:spPr>
          <a:xfrm>
            <a:off x="1778793" y="479574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occupancy state (1 = occupied,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unoccupied)</a:t>
            </a:r>
          </a:p>
        </p:txBody>
      </p:sp>
    </p:spTree>
    <p:extLst>
      <p:ext uri="{BB962C8B-B14F-4D97-AF65-F5344CB8AC3E}">
        <p14:creationId xmlns:p14="http://schemas.microsoft.com/office/powerpoint/2010/main" val="1374140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</p:cNvCxnSpPr>
          <p:nvPr/>
        </p:nvCxnSpPr>
        <p:spPr>
          <a:xfrm>
            <a:off x="3419475" y="1645299"/>
            <a:ext cx="376578" cy="150430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036662" y="3708401"/>
            <a:ext cx="759391" cy="78935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366835" y="4497759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site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13E6ED-8A62-97AB-7570-49E2C15EE2E5}"/>
              </a:ext>
            </a:extLst>
          </p:cNvPr>
          <p:cNvCxnSpPr>
            <a:cxnSpLocks/>
          </p:cNvCxnSpPr>
          <p:nvPr/>
        </p:nvCxnSpPr>
        <p:spPr>
          <a:xfrm flipH="1" flipV="1">
            <a:off x="7968457" y="3708401"/>
            <a:ext cx="854983" cy="108909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F90DB4-D039-4E3E-7681-7EA7B4EF4D01}"/>
              </a:ext>
            </a:extLst>
          </p:cNvPr>
          <p:cNvSpPr/>
          <p:nvPr/>
        </p:nvSpPr>
        <p:spPr>
          <a:xfrm>
            <a:off x="1778793" y="479574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occupancy state (1 = occupied,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 = unoccupied)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650BC-760C-58EB-2712-C0C3D8DD7985}"/>
              </a:ext>
            </a:extLst>
          </p:cNvPr>
          <p:cNvSpPr/>
          <p:nvPr/>
        </p:nvSpPr>
        <p:spPr>
          <a:xfrm>
            <a:off x="7241384" y="4797499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 probability</a:t>
            </a:r>
          </a:p>
        </p:txBody>
      </p:sp>
    </p:spTree>
    <p:extLst>
      <p:ext uri="{BB962C8B-B14F-4D97-AF65-F5344CB8AC3E}">
        <p14:creationId xmlns:p14="http://schemas.microsoft.com/office/powerpoint/2010/main" val="3568343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C9B4EA3-BC81-9C32-4D68-6062F5024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F48F6E9-2301-8AC0-81AF-8D0129314534}"/>
              </a:ext>
            </a:extLst>
          </p:cNvPr>
          <p:cNvSpPr/>
          <p:nvPr/>
        </p:nvSpPr>
        <p:spPr>
          <a:xfrm>
            <a:off x="632235" y="583729"/>
            <a:ext cx="10654889" cy="92122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 in occupancy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576F43-0F44-4F92-54BB-32A5331BA120}"/>
              </a:ext>
            </a:extLst>
          </p:cNvPr>
          <p:cNvCxnSpPr>
            <a:cxnSpLocks/>
          </p:cNvCxnSpPr>
          <p:nvPr/>
        </p:nvCxnSpPr>
        <p:spPr>
          <a:xfrm flipV="1">
            <a:off x="3009900" y="3724276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8CBCEE2-9576-F2A2-184D-7928D551A673}"/>
              </a:ext>
            </a:extLst>
          </p:cNvPr>
          <p:cNvSpPr/>
          <p:nvPr/>
        </p:nvSpPr>
        <p:spPr>
          <a:xfrm>
            <a:off x="747712" y="44601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 function that maps probabilities (bounded between 0 and 1) to the continuous number line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90FF81-EFDA-0677-D228-D1A1BB823BB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677025" y="2502372"/>
            <a:ext cx="207169" cy="51765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8026143-F2B8-7E29-99A5-BD9C43512B66}"/>
              </a:ext>
            </a:extLst>
          </p:cNvPr>
          <p:cNvSpPr/>
          <p:nvPr/>
        </p:nvSpPr>
        <p:spPr>
          <a:xfrm>
            <a:off x="4729162" y="2000249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intercept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75936-124E-83E8-8A6D-A591DD74CEC9}"/>
              </a:ext>
            </a:extLst>
          </p:cNvPr>
          <p:cNvCxnSpPr>
            <a:cxnSpLocks/>
          </p:cNvCxnSpPr>
          <p:nvPr/>
        </p:nvCxnSpPr>
        <p:spPr>
          <a:xfrm flipV="1">
            <a:off x="7439025" y="3631479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59439-4EB0-DA89-E181-0576DB22AD49}"/>
              </a:ext>
            </a:extLst>
          </p:cNvPr>
          <p:cNvSpPr/>
          <p:nvPr/>
        </p:nvSpPr>
        <p:spPr>
          <a:xfrm>
            <a:off x="4979195" y="4415484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A2C5EE-B6C2-5C9E-B0F0-F2F939C1FAA1}"/>
              </a:ext>
            </a:extLst>
          </p:cNvPr>
          <p:cNvCxnSpPr>
            <a:cxnSpLocks/>
          </p:cNvCxnSpPr>
          <p:nvPr/>
        </p:nvCxnSpPr>
        <p:spPr>
          <a:xfrm flipH="1" flipV="1">
            <a:off x="8645128" y="3667397"/>
            <a:ext cx="763192" cy="1180828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BD25F1C-5435-8B79-8735-4989A59F31DB}"/>
              </a:ext>
            </a:extLst>
          </p:cNvPr>
          <p:cNvSpPr/>
          <p:nvPr/>
        </p:nvSpPr>
        <p:spPr>
          <a:xfrm>
            <a:off x="7253288" y="4848225"/>
            <a:ext cx="4310063" cy="502123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Covariate</a:t>
            </a:r>
          </a:p>
        </p:txBody>
      </p:sp>
    </p:spTree>
    <p:extLst>
      <p:ext uri="{BB962C8B-B14F-4D97-AF65-F5344CB8AC3E}">
        <p14:creationId xmlns:p14="http://schemas.microsoft.com/office/powerpoint/2010/main" val="3977056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12B4D9-2530-C2E6-DC31-A45AB3EF2DC6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Occupancy models are just 2 logistic regressions linked together!</a:t>
            </a:r>
          </a:p>
        </p:txBody>
      </p:sp>
    </p:spTree>
    <p:extLst>
      <p:ext uri="{BB962C8B-B14F-4D97-AF65-F5344CB8AC3E}">
        <p14:creationId xmlns:p14="http://schemas.microsoft.com/office/powerpoint/2010/main" val="41579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ADF9961-CF30-B843-DCD0-BD7A8006F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27589C-E21C-8D04-123F-A994C33A06D7}"/>
              </a:ext>
            </a:extLst>
          </p:cNvPr>
          <p:cNvSpPr/>
          <p:nvPr/>
        </p:nvSpPr>
        <p:spPr>
          <a:xfrm>
            <a:off x="1277257" y="442685"/>
            <a:ext cx="9637486" cy="114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There’s all kinds of occupancy models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879B6D-C320-4D12-1F9A-1942EC9691F3}"/>
              </a:ext>
            </a:extLst>
          </p:cNvPr>
          <p:cNvSpPr/>
          <p:nvPr/>
        </p:nvSpPr>
        <p:spPr>
          <a:xfrm>
            <a:off x="1023257" y="4934857"/>
            <a:ext cx="9637486" cy="11466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Multispecies occupancy models, </a:t>
            </a:r>
            <a:r>
              <a:rPr lang="en-US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multiseason</a:t>
            </a: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 occupancy models, multistate occupancy models…</a:t>
            </a:r>
          </a:p>
        </p:txBody>
      </p:sp>
    </p:spTree>
    <p:extLst>
      <p:ext uri="{BB962C8B-B14F-4D97-AF65-F5344CB8AC3E}">
        <p14:creationId xmlns:p14="http://schemas.microsoft.com/office/powerpoint/2010/main" val="133055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12B4D9-2530-C2E6-DC31-A45AB3EF2DC6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ON</a:t>
            </a:r>
          </a:p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you even need that occupancy model?</a:t>
            </a:r>
          </a:p>
        </p:txBody>
      </p:sp>
    </p:spTree>
    <p:extLst>
      <p:ext uri="{BB962C8B-B14F-4D97-AF65-F5344CB8AC3E}">
        <p14:creationId xmlns:p14="http://schemas.microsoft.com/office/powerpoint/2010/main" val="247858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7BECC-840D-B833-6CB8-B4667864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1128391"/>
            <a:ext cx="11488753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1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52D3FE-EA38-7630-25EE-40A481CA4AA5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US" sz="4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α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52D3FE-EA38-7630-25EE-40A481CA4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3CDF5A53-C83D-D481-FD8F-8EA799AA9CDF}"/>
              </a:ext>
            </a:extLst>
          </p:cNvPr>
          <p:cNvSpPr/>
          <p:nvPr/>
        </p:nvSpPr>
        <p:spPr>
          <a:xfrm>
            <a:off x="4000500" y="2608262"/>
            <a:ext cx="1514475" cy="1400175"/>
          </a:xfrm>
          <a:prstGeom prst="ellipse">
            <a:avLst/>
          </a:prstGeom>
          <a:noFill/>
          <a:ln w="1270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A0D95C-7697-DCFB-3362-8922938371FE}"/>
              </a:ext>
            </a:extLst>
          </p:cNvPr>
          <p:cNvSpPr/>
          <p:nvPr/>
        </p:nvSpPr>
        <p:spPr>
          <a:xfrm>
            <a:off x="1785937" y="3888653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objective is to predict occupancy, YES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7F2B41E-449C-3794-F3B4-99B1B3E3A4EF}"/>
              </a:ext>
            </a:extLst>
          </p:cNvPr>
          <p:cNvSpPr/>
          <p:nvPr/>
        </p:nvSpPr>
        <p:spPr>
          <a:xfrm>
            <a:off x="7410450" y="2728912"/>
            <a:ext cx="1514475" cy="1400175"/>
          </a:xfrm>
          <a:prstGeom prst="ellipse">
            <a:avLst/>
          </a:prstGeom>
          <a:noFill/>
          <a:ln w="1270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A3B6D2-8A48-4B87-8F4C-9CC2E4287BE6}"/>
              </a:ext>
            </a:extLst>
          </p:cNvPr>
          <p:cNvSpPr/>
          <p:nvPr/>
        </p:nvSpPr>
        <p:spPr>
          <a:xfrm>
            <a:off x="6291262" y="983528"/>
            <a:ext cx="4310063" cy="2033445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your objective is to estimate covariate effects, NO</a:t>
            </a:r>
          </a:p>
        </p:txBody>
      </p:sp>
    </p:spTree>
    <p:extLst>
      <p:ext uri="{BB962C8B-B14F-4D97-AF65-F5344CB8AC3E}">
        <p14:creationId xmlns:p14="http://schemas.microsoft.com/office/powerpoint/2010/main" val="13475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48C500-D0C9-F0BC-B217-321153230098}"/>
              </a:ext>
            </a:extLst>
          </p:cNvPr>
          <p:cNvGrpSpPr/>
          <p:nvPr/>
        </p:nvGrpSpPr>
        <p:grpSpPr>
          <a:xfrm>
            <a:off x="622711" y="1145703"/>
            <a:ext cx="5397500" cy="4271818"/>
            <a:chOff x="622711" y="1729903"/>
            <a:chExt cx="5397500" cy="4271818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47743B1-91F5-EC48-BDB2-78D01C912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" b="49524"/>
            <a:stretch/>
          </p:blipFill>
          <p:spPr bwMode="auto">
            <a:xfrm>
              <a:off x="622711" y="2598122"/>
              <a:ext cx="5397500" cy="34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8DF98A-0718-D3C8-FC60-3876B686309B}"/>
                </a:ext>
              </a:extLst>
            </p:cNvPr>
            <p:cNvSpPr/>
            <p:nvPr/>
          </p:nvSpPr>
          <p:spPr>
            <a:xfrm>
              <a:off x="622711" y="1729903"/>
              <a:ext cx="5397500" cy="868219"/>
            </a:xfrm>
            <a:prstGeom prst="rect">
              <a:avLst/>
            </a:prstGeom>
            <a:noFill/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Now let’s see what’s so scary about occupancy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570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DFBF6-94C5-C6CB-FF56-11BE673D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1033128"/>
            <a:ext cx="7973538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9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B19FF-EE01-B875-9B49-1FA85FBD2F1B}"/>
              </a:ext>
            </a:extLst>
          </p:cNvPr>
          <p:cNvCxnSpPr>
            <a:cxnSpLocks/>
          </p:cNvCxnSpPr>
          <p:nvPr/>
        </p:nvCxnSpPr>
        <p:spPr>
          <a:xfrm>
            <a:off x="915924" y="4279900"/>
            <a:ext cx="10360152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8B322B5-0039-683F-7059-31B48280EB45}"/>
              </a:ext>
            </a:extLst>
          </p:cNvPr>
          <p:cNvSpPr/>
          <p:nvPr/>
        </p:nvSpPr>
        <p:spPr>
          <a:xfrm>
            <a:off x="0" y="4676303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73AD4-CA5D-9789-F562-77AF7C7C43A3}"/>
              </a:ext>
            </a:extLst>
          </p:cNvPr>
          <p:cNvSpPr/>
          <p:nvPr/>
        </p:nvSpPr>
        <p:spPr>
          <a:xfrm>
            <a:off x="9359900" y="4676303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Complicated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5B601-A4BC-1C9C-230B-41C997AD42AB}"/>
              </a:ext>
            </a:extLst>
          </p:cNvPr>
          <p:cNvSpPr/>
          <p:nvPr/>
        </p:nvSpPr>
        <p:spPr>
          <a:xfrm>
            <a:off x="495300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unmarked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31414-E150-106D-8B97-14370D0A565C}"/>
              </a:ext>
            </a:extLst>
          </p:cNvPr>
          <p:cNvSpPr/>
          <p:nvPr/>
        </p:nvSpPr>
        <p:spPr>
          <a:xfrm>
            <a:off x="2997200" y="2560781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ubms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BA130-0244-AF3E-1D1A-7AD5B9219B21}"/>
              </a:ext>
            </a:extLst>
          </p:cNvPr>
          <p:cNvSpPr/>
          <p:nvPr/>
        </p:nvSpPr>
        <p:spPr>
          <a:xfrm>
            <a:off x="5137152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spOccupancy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3BA36-8EA9-C6EE-BD3A-8C9E2D8D3AFF}"/>
              </a:ext>
            </a:extLst>
          </p:cNvPr>
          <p:cNvSpPr/>
          <p:nvPr/>
        </p:nvSpPr>
        <p:spPr>
          <a:xfrm>
            <a:off x="8710676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Bespoke model code in JAGS, NIMBLE, or Stan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990B5-2C01-482A-4E9B-D577079714E1}"/>
              </a:ext>
            </a:extLst>
          </p:cNvPr>
          <p:cNvSpPr/>
          <p:nvPr/>
        </p:nvSpPr>
        <p:spPr>
          <a:xfrm>
            <a:off x="0" y="698500"/>
            <a:ext cx="121920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occupancy models</a:t>
            </a:r>
          </a:p>
        </p:txBody>
      </p:sp>
    </p:spTree>
    <p:extLst>
      <p:ext uri="{BB962C8B-B14F-4D97-AF65-F5344CB8AC3E}">
        <p14:creationId xmlns:p14="http://schemas.microsoft.com/office/powerpoint/2010/main" val="2916731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44B19FF-EE01-B875-9B49-1FA85FBD2F1B}"/>
              </a:ext>
            </a:extLst>
          </p:cNvPr>
          <p:cNvCxnSpPr>
            <a:cxnSpLocks/>
          </p:cNvCxnSpPr>
          <p:nvPr/>
        </p:nvCxnSpPr>
        <p:spPr>
          <a:xfrm>
            <a:off x="915924" y="4279900"/>
            <a:ext cx="10360152" cy="0"/>
          </a:xfrm>
          <a:prstGeom prst="straightConnector1">
            <a:avLst/>
          </a:prstGeom>
          <a:ln w="1270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8B322B5-0039-683F-7059-31B48280EB45}"/>
              </a:ext>
            </a:extLst>
          </p:cNvPr>
          <p:cNvSpPr/>
          <p:nvPr/>
        </p:nvSpPr>
        <p:spPr>
          <a:xfrm>
            <a:off x="0" y="4676303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D73AD4-CA5D-9789-F562-77AF7C7C43A3}"/>
              </a:ext>
            </a:extLst>
          </p:cNvPr>
          <p:cNvSpPr/>
          <p:nvPr/>
        </p:nvSpPr>
        <p:spPr>
          <a:xfrm>
            <a:off x="9359900" y="4676303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Complicated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85B601-A4BC-1C9C-230B-41C997AD42AB}"/>
              </a:ext>
            </a:extLst>
          </p:cNvPr>
          <p:cNvSpPr/>
          <p:nvPr/>
        </p:nvSpPr>
        <p:spPr>
          <a:xfrm>
            <a:off x="495300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unmarked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31414-E150-106D-8B97-14370D0A565C}"/>
              </a:ext>
            </a:extLst>
          </p:cNvPr>
          <p:cNvSpPr/>
          <p:nvPr/>
        </p:nvSpPr>
        <p:spPr>
          <a:xfrm>
            <a:off x="2997200" y="2560781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ubms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DBA130-0244-AF3E-1D1A-7AD5B9219B21}"/>
              </a:ext>
            </a:extLst>
          </p:cNvPr>
          <p:cNvSpPr/>
          <p:nvPr/>
        </p:nvSpPr>
        <p:spPr>
          <a:xfrm>
            <a:off x="5137152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spOccupancy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73BA36-8EA9-C6EE-BD3A-8C9E2D8D3AFF}"/>
              </a:ext>
            </a:extLst>
          </p:cNvPr>
          <p:cNvSpPr/>
          <p:nvPr/>
        </p:nvSpPr>
        <p:spPr>
          <a:xfrm>
            <a:off x="8710676" y="2578100"/>
            <a:ext cx="27051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Bespoke model code in JAGS, NIMBLE, or Stan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6990B5-2C01-482A-4E9B-D577079714E1}"/>
              </a:ext>
            </a:extLst>
          </p:cNvPr>
          <p:cNvSpPr/>
          <p:nvPr/>
        </p:nvSpPr>
        <p:spPr>
          <a:xfrm>
            <a:off x="0" y="698500"/>
            <a:ext cx="12192000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occupancy models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0CE3EDD-1E07-6FF4-1B84-4C8D4E1A587B}"/>
              </a:ext>
            </a:extLst>
          </p:cNvPr>
          <p:cNvSpPr/>
          <p:nvPr/>
        </p:nvSpPr>
        <p:spPr>
          <a:xfrm>
            <a:off x="676276" y="2262909"/>
            <a:ext cx="2387600" cy="14986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123631-6F71-0922-94E7-AD56A78CE402}"/>
              </a:ext>
            </a:extLst>
          </p:cNvPr>
          <p:cNvSpPr/>
          <p:nvPr/>
        </p:nvSpPr>
        <p:spPr>
          <a:xfrm>
            <a:off x="5295902" y="2285817"/>
            <a:ext cx="2387600" cy="14986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7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CA31F1-5E88-B794-D6E0-8F46E30A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31" y="0"/>
            <a:ext cx="10326641" cy="6858000"/>
          </a:xfrm>
          <a:prstGeom prst="rect">
            <a:avLst/>
          </a:prstGeom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689E6E8C-0DA4-6D5D-23D5-6C17BA5EA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78" b="17334"/>
          <a:stretch/>
        </p:blipFill>
        <p:spPr bwMode="auto">
          <a:xfrm>
            <a:off x="-266700" y="-47625"/>
            <a:ext cx="3762375" cy="2952750"/>
          </a:xfrm>
          <a:prstGeom prst="rect">
            <a:avLst/>
          </a:prstGeom>
          <a:noFill/>
          <a:ln w="635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standing next to a white truck&#10;&#10;Description automatically generated with low confidence">
            <a:extLst>
              <a:ext uri="{FF2B5EF4-FFF2-40B4-BE49-F238E27FC236}">
                <a16:creationId xmlns:a16="http://schemas.microsoft.com/office/drawing/2014/main" id="{A71DE8DD-A6D3-7570-04E6-0403750ACE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6970" r="61389" b="16030"/>
          <a:stretch/>
        </p:blipFill>
        <p:spPr>
          <a:xfrm>
            <a:off x="-175016" y="3028950"/>
            <a:ext cx="4718441" cy="382905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703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E48C500-D0C9-F0BC-B217-321153230098}"/>
              </a:ext>
            </a:extLst>
          </p:cNvPr>
          <p:cNvGrpSpPr/>
          <p:nvPr/>
        </p:nvGrpSpPr>
        <p:grpSpPr>
          <a:xfrm>
            <a:off x="622711" y="1145703"/>
            <a:ext cx="10946578" cy="4271818"/>
            <a:chOff x="622711" y="1729903"/>
            <a:chExt cx="10946578" cy="42718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2CD309F-86C5-A0FA-4D39-F55FF1C25C38}"/>
                </a:ext>
              </a:extLst>
            </p:cNvPr>
            <p:cNvGrpSpPr/>
            <p:nvPr/>
          </p:nvGrpSpPr>
          <p:grpSpPr>
            <a:xfrm>
              <a:off x="6171789" y="2598122"/>
              <a:ext cx="5397500" cy="3345543"/>
              <a:chOff x="7000011" y="2830285"/>
              <a:chExt cx="5397500" cy="334554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F6708B4A-2FB2-FD25-8688-752DB2E94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217"/>
              <a:stretch/>
            </p:blipFill>
            <p:spPr bwMode="auto">
              <a:xfrm>
                <a:off x="7000011" y="2830285"/>
                <a:ext cx="5397500" cy="3345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51FC54A-6C1C-4B5D-E6A8-D0C6259CDAF6}"/>
                  </a:ext>
                </a:extLst>
              </p:cNvPr>
              <p:cNvSpPr/>
              <p:nvPr/>
            </p:nvSpPr>
            <p:spPr>
              <a:xfrm>
                <a:off x="7256979" y="3634837"/>
                <a:ext cx="1505527" cy="868219"/>
              </a:xfrm>
              <a:prstGeom prst="rect">
                <a:avLst/>
              </a:prstGeom>
              <a:solidFill>
                <a:srgbClr val="091147"/>
              </a:solidFill>
              <a:ln>
                <a:noFill/>
              </a:ln>
              <a:effectLst>
                <a:softEdge rad="1143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Logistic regression</a:t>
                </a:r>
              </a:p>
            </p:txBody>
          </p:sp>
        </p:grp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47743B1-91F5-EC48-BDB2-78D01C9129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6" b="49524"/>
            <a:stretch/>
          </p:blipFill>
          <p:spPr bwMode="auto">
            <a:xfrm>
              <a:off x="622711" y="2598122"/>
              <a:ext cx="5397500" cy="3403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68DF98A-0718-D3C8-FC60-3876B686309B}"/>
                </a:ext>
              </a:extLst>
            </p:cNvPr>
            <p:cNvSpPr/>
            <p:nvPr/>
          </p:nvSpPr>
          <p:spPr>
            <a:xfrm>
              <a:off x="622711" y="1729903"/>
              <a:ext cx="5397500" cy="868219"/>
            </a:xfrm>
            <a:prstGeom prst="rect">
              <a:avLst/>
            </a:prstGeom>
            <a:noFill/>
            <a:ln>
              <a:noFill/>
            </a:ln>
            <a:effectLst>
              <a:softEdge rad="1143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Now let’s see what’s so scary about occupancy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38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A729EA-0520-D038-5D71-AA813F5EA1E5}"/>
              </a:ext>
            </a:extLst>
          </p:cNvPr>
          <p:cNvSpPr/>
          <p:nvPr/>
        </p:nvSpPr>
        <p:spPr>
          <a:xfrm>
            <a:off x="622710" y="1145703"/>
            <a:ext cx="10654889" cy="4429597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 101</a:t>
            </a:r>
          </a:p>
        </p:txBody>
      </p:sp>
    </p:spTree>
    <p:extLst>
      <p:ext uri="{BB962C8B-B14F-4D97-AF65-F5344CB8AC3E}">
        <p14:creationId xmlns:p14="http://schemas.microsoft.com/office/powerpoint/2010/main" val="3358317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981450" y="1680297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2185987" y="812078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(vector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419475" y="3752851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752599" y="4361007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observation</a:t>
            </a:r>
          </a:p>
        </p:txBody>
      </p:sp>
    </p:spTree>
    <p:extLst>
      <p:ext uri="{BB962C8B-B14F-4D97-AF65-F5344CB8AC3E}">
        <p14:creationId xmlns:p14="http://schemas.microsoft.com/office/powerpoint/2010/main" val="2652946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981450" y="1680297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2185987" y="812078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(vector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419475" y="3752851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752599" y="4361007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observation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F649A7-25D8-087B-9E8C-F3A54EC84AC2}"/>
              </a:ext>
            </a:extLst>
          </p:cNvPr>
          <p:cNvCxnSpPr>
            <a:cxnSpLocks/>
          </p:cNvCxnSpPr>
          <p:nvPr/>
        </p:nvCxnSpPr>
        <p:spPr>
          <a:xfrm flipH="1" flipV="1">
            <a:off x="4610100" y="3532333"/>
            <a:ext cx="295275" cy="104919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5B1A89-482F-153E-E2DD-5EBFD596A977}"/>
              </a:ext>
            </a:extLst>
          </p:cNvPr>
          <p:cNvSpPr/>
          <p:nvPr/>
        </p:nvSpPr>
        <p:spPr>
          <a:xfrm>
            <a:off x="4133849" y="4581525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“distributed as”</a:t>
            </a:r>
          </a:p>
        </p:txBody>
      </p:sp>
    </p:spTree>
    <p:extLst>
      <p:ext uri="{BB962C8B-B14F-4D97-AF65-F5344CB8AC3E}">
        <p14:creationId xmlns:p14="http://schemas.microsoft.com/office/powerpoint/2010/main" val="208928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981450" y="1680297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2185987" y="812078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(vector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419475" y="3752851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752599" y="4361007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observation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F649A7-25D8-087B-9E8C-F3A54EC84AC2}"/>
              </a:ext>
            </a:extLst>
          </p:cNvPr>
          <p:cNvCxnSpPr>
            <a:cxnSpLocks/>
          </p:cNvCxnSpPr>
          <p:nvPr/>
        </p:nvCxnSpPr>
        <p:spPr>
          <a:xfrm flipH="1" flipV="1">
            <a:off x="4610100" y="3532333"/>
            <a:ext cx="295275" cy="104919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5B1A89-482F-153E-E2DD-5EBFD596A977}"/>
              </a:ext>
            </a:extLst>
          </p:cNvPr>
          <p:cNvSpPr/>
          <p:nvPr/>
        </p:nvSpPr>
        <p:spPr>
          <a:xfrm>
            <a:off x="4133849" y="4581525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“distributed as”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3271D-E2F9-1728-2F1A-2BE9D1D3BB14}"/>
              </a:ext>
            </a:extLst>
          </p:cNvPr>
          <p:cNvCxnSpPr>
            <a:cxnSpLocks/>
          </p:cNvCxnSpPr>
          <p:nvPr/>
        </p:nvCxnSpPr>
        <p:spPr>
          <a:xfrm>
            <a:off x="6448425" y="2400300"/>
            <a:ext cx="0" cy="62865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4A59DB-8A39-7C74-C358-895F0197B3C1}"/>
              </a:ext>
            </a:extLst>
          </p:cNvPr>
          <p:cNvSpPr/>
          <p:nvPr/>
        </p:nvSpPr>
        <p:spPr>
          <a:xfrm>
            <a:off x="5348286" y="1518082"/>
            <a:ext cx="2424113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“Coin flip distribution”</a:t>
            </a:r>
          </a:p>
        </p:txBody>
      </p:sp>
    </p:spTree>
    <p:extLst>
      <p:ext uri="{BB962C8B-B14F-4D97-AF65-F5344CB8AC3E}">
        <p14:creationId xmlns:p14="http://schemas.microsoft.com/office/powerpoint/2010/main" val="795672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/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en-US" sz="4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Bernoulli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555215-353C-EF43-A2B9-573FF3DF9D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5900"/>
                <a:ext cx="12192000" cy="61849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B66F216-60A5-C138-C23A-48E2D6A6FC6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3981450" y="1680297"/>
            <a:ext cx="0" cy="14820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FA1AC3F-758A-5E4A-673B-F149D0F54280}"/>
              </a:ext>
            </a:extLst>
          </p:cNvPr>
          <p:cNvSpPr/>
          <p:nvPr/>
        </p:nvSpPr>
        <p:spPr>
          <a:xfrm>
            <a:off x="2185987" y="812078"/>
            <a:ext cx="3590925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(vector of 1’s and 0’s)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00E914-5BA2-7125-AC9C-41618FEF9CF9}"/>
              </a:ext>
            </a:extLst>
          </p:cNvPr>
          <p:cNvCxnSpPr>
            <a:cxnSpLocks/>
          </p:cNvCxnSpPr>
          <p:nvPr/>
        </p:nvCxnSpPr>
        <p:spPr>
          <a:xfrm flipV="1">
            <a:off x="3419475" y="3752851"/>
            <a:ext cx="561975" cy="82867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31B89-D394-FEBC-F0EC-2E490BC754E3}"/>
              </a:ext>
            </a:extLst>
          </p:cNvPr>
          <p:cNvSpPr/>
          <p:nvPr/>
        </p:nvSpPr>
        <p:spPr>
          <a:xfrm>
            <a:off x="1752599" y="4361007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indexes observation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F649A7-25D8-087B-9E8C-F3A54EC84AC2}"/>
              </a:ext>
            </a:extLst>
          </p:cNvPr>
          <p:cNvCxnSpPr>
            <a:cxnSpLocks/>
          </p:cNvCxnSpPr>
          <p:nvPr/>
        </p:nvCxnSpPr>
        <p:spPr>
          <a:xfrm flipH="1" flipV="1">
            <a:off x="4610100" y="3532333"/>
            <a:ext cx="295275" cy="104919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5B1A89-482F-153E-E2DD-5EBFD596A977}"/>
              </a:ext>
            </a:extLst>
          </p:cNvPr>
          <p:cNvSpPr/>
          <p:nvPr/>
        </p:nvSpPr>
        <p:spPr>
          <a:xfrm>
            <a:off x="4133849" y="4581525"/>
            <a:ext cx="1943101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“distributed as”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33271D-E2F9-1728-2F1A-2BE9D1D3BB14}"/>
              </a:ext>
            </a:extLst>
          </p:cNvPr>
          <p:cNvCxnSpPr>
            <a:cxnSpLocks/>
          </p:cNvCxnSpPr>
          <p:nvPr/>
        </p:nvCxnSpPr>
        <p:spPr>
          <a:xfrm>
            <a:off x="6448425" y="2400300"/>
            <a:ext cx="0" cy="62865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54A59DB-8A39-7C74-C358-895F0197B3C1}"/>
              </a:ext>
            </a:extLst>
          </p:cNvPr>
          <p:cNvSpPr/>
          <p:nvPr/>
        </p:nvSpPr>
        <p:spPr>
          <a:xfrm>
            <a:off x="5348286" y="1518082"/>
            <a:ext cx="2424113" cy="868219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“Coin flip distribution”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D6E208-CEA5-214B-FE5A-3ACF1ED71C15}"/>
              </a:ext>
            </a:extLst>
          </p:cNvPr>
          <p:cNvCxnSpPr>
            <a:cxnSpLocks/>
          </p:cNvCxnSpPr>
          <p:nvPr/>
        </p:nvCxnSpPr>
        <p:spPr>
          <a:xfrm flipH="1" flipV="1">
            <a:off x="7886698" y="3745924"/>
            <a:ext cx="295275" cy="104919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5E9C6A0-6051-26EE-9144-7185BC428CA4}"/>
              </a:ext>
            </a:extLst>
          </p:cNvPr>
          <p:cNvSpPr/>
          <p:nvPr/>
        </p:nvSpPr>
        <p:spPr>
          <a:xfrm>
            <a:off x="7091361" y="4795116"/>
            <a:ext cx="3281364" cy="10491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(what is the chance of “success”, i.e. a 1)</a:t>
            </a:r>
          </a:p>
        </p:txBody>
      </p:sp>
    </p:spTree>
    <p:extLst>
      <p:ext uri="{BB962C8B-B14F-4D97-AF65-F5344CB8AC3E}">
        <p14:creationId xmlns:p14="http://schemas.microsoft.com/office/powerpoint/2010/main" val="349469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709</Words>
  <Application>Microsoft Office PowerPoint</Application>
  <PresentationFormat>Widescreen</PresentationFormat>
  <Paragraphs>181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Introduction to Occupancy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Neil Gilbert</dc:creator>
  <cp:lastModifiedBy>Neil Gilbert</cp:lastModifiedBy>
  <cp:revision>1</cp:revision>
  <dcterms:created xsi:type="dcterms:W3CDTF">2023-11-22T22:25:27Z</dcterms:created>
  <dcterms:modified xsi:type="dcterms:W3CDTF">2023-11-22T23:24:29Z</dcterms:modified>
</cp:coreProperties>
</file>